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75" r:id="rId3"/>
    <p:sldId id="256" r:id="rId5"/>
    <p:sldId id="257" r:id="rId6"/>
    <p:sldId id="277" r:id="rId7"/>
    <p:sldId id="267" r:id="rId8"/>
    <p:sldId id="259" r:id="rId9"/>
    <p:sldId id="258" r:id="rId10"/>
    <p:sldId id="262" r:id="rId11"/>
    <p:sldId id="261" r:id="rId12"/>
    <p:sldId id="265" r:id="rId13"/>
    <p:sldId id="266" r:id="rId14"/>
    <p:sldId id="276" r:id="rId15"/>
    <p:sldId id="272" r:id="rId16"/>
    <p:sldId id="278" r:id="rId17"/>
    <p:sldId id="269" r:id="rId18"/>
    <p:sldId id="270" r:id="rId19"/>
    <p:sldId id="274" r:id="rId20"/>
    <p:sldId id="271" r:id="rId21"/>
    <p:sldId id="27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11CDB-169C-47EE-B575-3FCCF6DDCCC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9E0-B8D3-4EC2-BD24-9F1116FECC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EBFC-C287-4EA5-8E10-D3BC3779D7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9E0-B8D3-4EC2-BD24-9F1116FECC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47200" y="6356351"/>
            <a:ext cx="2844800" cy="365125"/>
          </a:xfrm>
        </p:spPr>
        <p:txBody>
          <a:bodyPr/>
          <a:lstStyle/>
          <a:p>
            <a:fld id="{C593EBFC-C287-4EA5-8E10-D3BC3779D75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63" y="6213309"/>
            <a:ext cx="1438537" cy="10565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>
              <a:defRPr sz="373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2pPr>
            <a:lvl3pPr>
              <a:defRPr sz="320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3pPr>
            <a:lvl4pPr>
              <a:defRPr sz="266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4pPr>
            <a:lvl5pPr>
              <a:defRPr sz="266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9E0-B8D3-4EC2-BD24-9F1116FECC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47200" y="6356351"/>
            <a:ext cx="2844800" cy="365125"/>
          </a:xfrm>
        </p:spPr>
        <p:txBody>
          <a:bodyPr/>
          <a:lstStyle/>
          <a:p>
            <a:fld id="{C593EBFC-C287-4EA5-8E10-D3BC3779D756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5303"/>
            <a:ext cx="3215680" cy="9113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63" y="6213309"/>
            <a:ext cx="1438537" cy="10565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fld id="{DE1B99E0-B8D3-4EC2-BD24-9F1116FECC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fld id="{C593EBFC-C287-4EA5-8E10-D3BC3779D7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533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fld id="{DE1B99E0-B8D3-4EC2-BD24-9F1116FECC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fld id="{C593EBFC-C287-4EA5-8E10-D3BC3779D75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5303"/>
            <a:ext cx="3215680" cy="911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63" y="6213309"/>
            <a:ext cx="1438537" cy="10565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40700"/>
            <a:ext cx="2743200" cy="5385463"/>
          </a:xfrm>
        </p:spPr>
        <p:txBody>
          <a:bodyPr vert="eaVert">
            <a:normAutofit/>
          </a:bodyPr>
          <a:lstStyle>
            <a:lvl1pPr>
              <a:defRPr sz="533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fld id="{DE1B99E0-B8D3-4EC2-BD24-9F1116FECC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fld id="{C593EBFC-C287-4EA5-8E10-D3BC3779D75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5303"/>
            <a:ext cx="3215680" cy="911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63" y="6213309"/>
            <a:ext cx="1438537" cy="10565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61797"/>
            <a:ext cx="10972800" cy="1143000"/>
          </a:xfrm>
        </p:spPr>
        <p:txBody>
          <a:bodyPr>
            <a:normAutofit/>
          </a:bodyPr>
          <a:lstStyle>
            <a:lvl1pPr algn="l">
              <a:defRPr sz="533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87347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9E0-B8D3-4EC2-BD24-9F1116FECC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60363" y="6356351"/>
            <a:ext cx="2831637" cy="365125"/>
          </a:xfrm>
        </p:spPr>
        <p:txBody>
          <a:bodyPr/>
          <a:lstStyle>
            <a:lvl1pPr algn="r">
              <a:defRPr/>
            </a:lvl1pPr>
          </a:lstStyle>
          <a:p>
            <a:fld id="{C593EBFC-C287-4EA5-8E10-D3BC3779D75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5303"/>
            <a:ext cx="3215680" cy="911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63" y="6213309"/>
            <a:ext cx="1438537" cy="10565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797"/>
            <a:ext cx="8640000" cy="528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61797"/>
            <a:ext cx="10972800" cy="1143000"/>
          </a:xfrm>
        </p:spPr>
        <p:txBody>
          <a:bodyPr>
            <a:normAutofit/>
          </a:bodyPr>
          <a:lstStyle>
            <a:lvl1pPr algn="l">
              <a:defRPr sz="533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87347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2E22-FE1F-4B73-B01A-4F2B8BE45E9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60363" y="6356351"/>
            <a:ext cx="2831637" cy="365125"/>
          </a:xfrm>
        </p:spPr>
        <p:txBody>
          <a:bodyPr/>
          <a:lstStyle>
            <a:lvl1pPr algn="r">
              <a:defRPr/>
            </a:lvl1pPr>
          </a:lstStyle>
          <a:p>
            <a:fld id="{64397B30-6F55-458C-A71B-B4E252925B3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5303"/>
            <a:ext cx="3215680" cy="911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63" y="6213309"/>
            <a:ext cx="1438537" cy="10565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61797"/>
            <a:ext cx="10972800" cy="1143000"/>
          </a:xfrm>
        </p:spPr>
        <p:txBody>
          <a:bodyPr>
            <a:normAutofit/>
          </a:bodyPr>
          <a:lstStyle>
            <a:lvl1pPr algn="l">
              <a:defRPr sz="533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87347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2E22-FE1F-4B73-B01A-4F2B8BE45E9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60363" y="6356351"/>
            <a:ext cx="2831637" cy="365125"/>
          </a:xfrm>
        </p:spPr>
        <p:txBody>
          <a:bodyPr/>
          <a:lstStyle>
            <a:lvl1pPr algn="r">
              <a:defRPr/>
            </a:lvl1pPr>
          </a:lstStyle>
          <a:p>
            <a:fld id="{64397B30-6F55-458C-A71B-B4E252925B3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5303"/>
            <a:ext cx="3215680" cy="911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63" y="6213309"/>
            <a:ext cx="1438537" cy="10565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797"/>
            <a:ext cx="8640000" cy="528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61797"/>
            <a:ext cx="10972800" cy="1143000"/>
          </a:xfrm>
        </p:spPr>
        <p:txBody>
          <a:bodyPr>
            <a:normAutofit/>
          </a:bodyPr>
          <a:lstStyle>
            <a:lvl1pPr algn="l">
              <a:defRPr sz="533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87347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2E22-FE1F-4B73-B01A-4F2B8BE45E9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60363" y="6356351"/>
            <a:ext cx="2831637" cy="365125"/>
          </a:xfrm>
        </p:spPr>
        <p:txBody>
          <a:bodyPr/>
          <a:lstStyle>
            <a:lvl1pPr algn="r">
              <a:defRPr/>
            </a:lvl1pPr>
          </a:lstStyle>
          <a:p>
            <a:fld id="{64397B30-6F55-458C-A71B-B4E252925B3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5303"/>
            <a:ext cx="3215680" cy="911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63" y="6213309"/>
            <a:ext cx="1438537" cy="10565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0" cap="all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 b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fld id="{DE1B99E0-B8D3-4EC2-BD24-9F1116FECC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fld id="{C593EBFC-C287-4EA5-8E10-D3BC3779D75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5303"/>
            <a:ext cx="3215680" cy="911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63" y="6213309"/>
            <a:ext cx="1438537" cy="10565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61797"/>
            <a:ext cx="10972800" cy="1143000"/>
          </a:xfrm>
        </p:spPr>
        <p:txBody>
          <a:bodyPr>
            <a:normAutofit/>
          </a:bodyPr>
          <a:lstStyle>
            <a:lvl1pPr algn="l">
              <a:defRPr sz="5335"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>
              <a:defRPr sz="3200"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2pPr>
            <a:lvl3pPr>
              <a:defRPr sz="2665"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3pPr>
            <a:lvl4pPr>
              <a:defRPr sz="2400"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4pPr>
            <a:lvl5pPr>
              <a:defRPr sz="2400"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>
              <a:defRPr sz="3200"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2pPr>
            <a:lvl3pPr>
              <a:defRPr sz="2665"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3pPr>
            <a:lvl4pPr>
              <a:defRPr sz="2400"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4pPr>
            <a:lvl5pPr>
              <a:defRPr sz="2400"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fld id="{DE1B99E0-B8D3-4EC2-BD24-9F1116FECC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 b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fld id="{C593EBFC-C287-4EA5-8E10-D3BC3779D756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5303"/>
            <a:ext cx="3215680" cy="9113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63" y="6213309"/>
            <a:ext cx="1438537" cy="10565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533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>
              <a:defRPr sz="266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3pPr>
            <a:lvl4pPr>
              <a:defRPr sz="213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4pPr>
            <a:lvl5pPr>
              <a:defRPr sz="213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  <a:lvl2pPr>
              <a:defRPr sz="266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3pPr>
            <a:lvl4pPr>
              <a:defRPr sz="213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4pPr>
            <a:lvl5pPr>
              <a:defRPr sz="213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fld id="{DE1B99E0-B8D3-4EC2-BD24-9F1116FECC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fld id="{C593EBFC-C287-4EA5-8E10-D3BC3779D756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5303"/>
            <a:ext cx="3215680" cy="9113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63" y="6213309"/>
            <a:ext cx="1438537" cy="10565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5335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9E0-B8D3-4EC2-BD24-9F1116FECC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47200" y="6356351"/>
            <a:ext cx="2844800" cy="365125"/>
          </a:xfrm>
        </p:spPr>
        <p:txBody>
          <a:bodyPr/>
          <a:lstStyle/>
          <a:p>
            <a:fld id="{C593EBFC-C287-4EA5-8E10-D3BC3779D75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5303"/>
            <a:ext cx="3215680" cy="9113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63" y="6213309"/>
            <a:ext cx="1438537" cy="10565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99E0-B8D3-4EC2-BD24-9F1116FECC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EBFC-C287-4EA5-8E10-D3BC3779D7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3456" y="584120"/>
            <a:ext cx="10058400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sz="32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页为说明页</a:t>
            </a:r>
            <a:endParaRPr lang="en-US" altLang="zh-CN" sz="3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</a:t>
            </a: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模板所含文本内容项不得随意删除，若不涉及，请标注</a:t>
            </a: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NA/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无，有疑问请及时联系伦理办公室</a:t>
            </a:r>
            <a:endParaRPr lang="en-US" altLang="zh-CN" sz="24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PPT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做完后请与</a:t>
            </a: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确认内容是否合适，无误后于会前一天发送至伦理邮箱（</a:t>
            </a: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rjllb3364@163.com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如有其它内容可自行加页，时间控制在</a:t>
            </a: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5-8</a:t>
            </a:r>
            <a:r>
              <a:rPr lang="zh-CN" altLang="en-US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lang="en-US" altLang="zh-CN" sz="24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4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400" u="sng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完成后删除此页</a:t>
            </a:r>
            <a:endParaRPr lang="zh-CN" altLang="en-US" sz="2400" u="sng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研究内容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3200" dirty="0" smtClean="0">
                <a:latin typeface="+mn-ea"/>
                <a:sym typeface="+mn-ea"/>
              </a:rPr>
              <a:t>研究目的</a:t>
            </a:r>
            <a:endParaRPr lang="en-US" altLang="zh-CN" sz="32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endParaRPr lang="en-US" altLang="zh-CN" sz="32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3200" dirty="0" smtClean="0">
                <a:latin typeface="+mn-ea"/>
                <a:sym typeface="+mn-ea"/>
              </a:rPr>
              <a:t>研究方法</a:t>
            </a:r>
            <a:endParaRPr lang="zh-CN" altLang="en-US" sz="3200" dirty="0">
              <a:latin typeface="+mn-ea"/>
            </a:endParaRPr>
          </a:p>
          <a:p>
            <a:endParaRPr lang="zh-CN" altLang="en-US" sz="32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2845" y="1769365"/>
            <a:ext cx="5257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研究设计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+mn-ea"/>
                <a:sym typeface="+mn-ea"/>
              </a:rPr>
              <a:t>试验人群</a:t>
            </a:r>
            <a:endParaRPr lang="en-US" altLang="zh-CN" sz="24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+mn-ea"/>
                <a:sym typeface="+mn-ea"/>
              </a:rPr>
              <a:t>入</a:t>
            </a:r>
            <a:r>
              <a:rPr lang="zh-CN" altLang="en-US" sz="2400" dirty="0">
                <a:latin typeface="+mn-ea"/>
                <a:sym typeface="+mn-ea"/>
              </a:rPr>
              <a:t>排</a:t>
            </a:r>
            <a:r>
              <a:rPr lang="zh-CN" altLang="en-US" sz="2400" dirty="0" smtClean="0">
                <a:latin typeface="+mn-ea"/>
                <a:sym typeface="+mn-ea"/>
              </a:rPr>
              <a:t>标准</a:t>
            </a:r>
            <a:endParaRPr lang="en-US" altLang="zh-CN" sz="24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+mn-ea"/>
                <a:sym typeface="+mn-ea"/>
              </a:rPr>
              <a:t>研究</a:t>
            </a:r>
            <a:r>
              <a:rPr lang="zh-CN" altLang="en-US" sz="2400" dirty="0" smtClean="0">
                <a:latin typeface="+mn-ea"/>
                <a:sym typeface="+mn-ea"/>
              </a:rPr>
              <a:t>分组</a:t>
            </a:r>
            <a:endParaRPr lang="en-US" altLang="zh-CN" sz="24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+mn-ea"/>
                <a:sym typeface="+mn-ea"/>
              </a:rPr>
              <a:t>是否使用</a:t>
            </a:r>
            <a:r>
              <a:rPr lang="zh-CN" altLang="en-US" sz="2400" dirty="0" smtClean="0">
                <a:latin typeface="+mn-ea"/>
                <a:sym typeface="+mn-ea"/>
              </a:rPr>
              <a:t>安慰剂：</a:t>
            </a:r>
            <a:endParaRPr lang="en-US" altLang="zh-CN" sz="24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sym typeface="+mn-ea"/>
              </a:rPr>
              <a:t>  必须</a:t>
            </a:r>
            <a:r>
              <a:rPr lang="zh-CN" altLang="en-US" sz="2400" dirty="0">
                <a:latin typeface="+mn-ea"/>
                <a:sym typeface="+mn-ea"/>
              </a:rPr>
              <a:t>使用安慰剂原因：</a:t>
            </a:r>
            <a:endParaRPr lang="en-US" altLang="zh-CN" sz="24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sym typeface="+mn-ea"/>
              </a:rPr>
              <a:t>  安慰剂</a:t>
            </a:r>
            <a:r>
              <a:rPr lang="zh-CN" altLang="en-US" sz="2400" dirty="0">
                <a:latin typeface="+mn-ea"/>
                <a:sym typeface="+mn-ea"/>
              </a:rPr>
              <a:t>组的必要保护</a:t>
            </a:r>
            <a:r>
              <a:rPr lang="zh-CN" altLang="en-US" sz="2400" dirty="0" smtClean="0">
                <a:latin typeface="+mn-ea"/>
                <a:sym typeface="+mn-ea"/>
              </a:rPr>
              <a:t>措施</a:t>
            </a:r>
            <a:r>
              <a:rPr lang="zh-CN" altLang="en-US" sz="2400" dirty="0">
                <a:latin typeface="+mn-ea"/>
                <a:sym typeface="+mn-ea"/>
              </a:rPr>
              <a:t>：</a:t>
            </a:r>
            <a:endParaRPr lang="en-US" altLang="zh-CN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712845" y="1502688"/>
            <a:ext cx="87069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研究设计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+mn-ea"/>
                <a:sym typeface="+mn-ea"/>
              </a:rPr>
              <a:t>样本量计算</a:t>
            </a:r>
            <a:r>
              <a:rPr lang="zh-CN" altLang="en-US" dirty="0" smtClean="0">
                <a:latin typeface="+mn-ea"/>
                <a:sym typeface="+mn-ea"/>
              </a:rPr>
              <a:t>依据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+mn-ea"/>
                <a:sym typeface="+mn-ea"/>
              </a:rPr>
              <a:t>统计分析</a:t>
            </a:r>
            <a:r>
              <a:rPr lang="zh-CN" altLang="en-US" dirty="0" smtClean="0">
                <a:latin typeface="+mn-ea"/>
                <a:sym typeface="+mn-ea"/>
              </a:rPr>
              <a:t>方法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+mn-ea"/>
                <a:sym typeface="+mn-ea"/>
              </a:rPr>
              <a:t>数据管理方法</a:t>
            </a:r>
            <a:r>
              <a:rPr lang="en-US" altLang="zh-CN" dirty="0">
                <a:latin typeface="+mn-ea"/>
                <a:sym typeface="+mn-ea"/>
              </a:rPr>
              <a:t>/</a:t>
            </a:r>
            <a:r>
              <a:rPr lang="zh-CN" altLang="en-US" dirty="0">
                <a:latin typeface="+mn-ea"/>
                <a:sym typeface="+mn-ea"/>
              </a:rPr>
              <a:t>监察和稽查计划（</a:t>
            </a:r>
            <a:r>
              <a:rPr lang="en-US" altLang="zh-CN" dirty="0">
                <a:latin typeface="+mn-ea"/>
                <a:sym typeface="+mn-ea"/>
              </a:rPr>
              <a:t>DSMP/DSMB</a:t>
            </a:r>
            <a:r>
              <a:rPr lang="zh-CN" altLang="en-US" dirty="0" smtClean="0">
                <a:latin typeface="+mn-ea"/>
                <a:sym typeface="+mn-ea"/>
              </a:rPr>
              <a:t>）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+mn-ea"/>
                <a:sym typeface="+mn-ea"/>
              </a:rPr>
              <a:t>评价</a:t>
            </a:r>
            <a:r>
              <a:rPr lang="zh-CN" altLang="en-US" dirty="0" smtClean="0">
                <a:latin typeface="+mn-ea"/>
                <a:sym typeface="+mn-ea"/>
              </a:rPr>
              <a:t>指标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dirty="0">
              <a:latin typeface="+mn-ea"/>
            </a:endParaRP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2845" y="2125724"/>
            <a:ext cx="709367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>
              <a:latin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研究进展计划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研究成果及表现形式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200" dirty="0" smtClean="0">
                <a:latin typeface="+mn-ea"/>
                <a:sym typeface="+mn-ea"/>
              </a:rPr>
              <a:t>预期研究成果</a:t>
            </a:r>
            <a:endParaRPr lang="en-US" altLang="zh-CN" sz="32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32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200" dirty="0" smtClean="0">
                <a:latin typeface="+mn-ea"/>
                <a:sym typeface="+mn-ea"/>
              </a:rPr>
              <a:t>成果表现形式</a:t>
            </a:r>
            <a:endParaRPr lang="en-US" altLang="zh-CN" sz="3200" dirty="0" smtClean="0">
              <a:latin typeface="+mn-ea"/>
            </a:endParaRPr>
          </a:p>
          <a:p>
            <a:endParaRPr lang="en-US" altLang="zh-CN" sz="3200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受试者招募方式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600" dirty="0" smtClean="0">
                <a:latin typeface="+mn-ea"/>
                <a:sym typeface="+mn-ea"/>
              </a:rPr>
              <a:t>拟采取的招募方式</a:t>
            </a:r>
            <a:endParaRPr lang="en-US" altLang="zh-CN" sz="36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3600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600" dirty="0" smtClean="0">
                <a:latin typeface="+mn-ea"/>
                <a:sym typeface="+mn-ea"/>
              </a:rPr>
              <a:t>招募所需材料</a:t>
            </a:r>
            <a:endParaRPr lang="en-US" altLang="zh-CN" sz="36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36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3600" dirty="0" smtClean="0">
                <a:latin typeface="+mn-ea"/>
                <a:sym typeface="+mn-ea"/>
              </a:rPr>
              <a:t>招募场所</a:t>
            </a:r>
            <a:endParaRPr lang="en-US" altLang="zh-CN" sz="3600" dirty="0" smtClean="0">
              <a:latin typeface="+mn-ea"/>
            </a:endParaRPr>
          </a:p>
          <a:p>
            <a:endParaRPr lang="en-US" altLang="zh-CN" sz="3600" dirty="0" smtClean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67543" y="549246"/>
            <a:ext cx="5631543" cy="33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endParaRPr lang="zh-CN" altLang="en-US" sz="2800" kern="1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2845" y="2046514"/>
            <a:ext cx="7458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获取受试者知情同意过程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+mn-ea"/>
                <a:sym typeface="+mn-ea"/>
              </a:rPr>
              <a:t>知情同意由谁</a:t>
            </a:r>
            <a:r>
              <a:rPr lang="zh-CN" altLang="en-US" sz="2400" dirty="0">
                <a:latin typeface="+mn-ea"/>
                <a:sym typeface="+mn-ea"/>
              </a:rPr>
              <a:t>做（是否经过</a:t>
            </a:r>
            <a:r>
              <a:rPr lang="zh-CN" altLang="en-US" sz="2400" dirty="0" smtClean="0">
                <a:latin typeface="+mn-ea"/>
                <a:sym typeface="+mn-ea"/>
              </a:rPr>
              <a:t>培训）：</a:t>
            </a:r>
            <a:endParaRPr lang="en-US" altLang="zh-CN" sz="24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+mn-ea"/>
                <a:sym typeface="+mn-ea"/>
              </a:rPr>
              <a:t>知情</a:t>
            </a:r>
            <a:r>
              <a:rPr lang="zh-CN" altLang="en-US" sz="2400" dirty="0">
                <a:latin typeface="+mn-ea"/>
                <a:sym typeface="+mn-ea"/>
              </a:rPr>
              <a:t>同意</a:t>
            </a:r>
            <a:r>
              <a:rPr lang="zh-CN" altLang="en-US" sz="2400" dirty="0" smtClean="0">
                <a:latin typeface="+mn-ea"/>
                <a:sym typeface="+mn-ea"/>
              </a:rPr>
              <a:t>地点：</a:t>
            </a:r>
            <a:endParaRPr lang="en-US" altLang="zh-CN" sz="2400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+mn-ea"/>
                <a:sym typeface="+mn-ea"/>
              </a:rPr>
              <a:t>知情同意方法：</a:t>
            </a:r>
            <a:endParaRPr lang="en-US" altLang="zh-CN" sz="2400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latin typeface="+mn-ea"/>
                <a:sym typeface="+mn-ea"/>
              </a:rPr>
              <a:t>是否涉及以下内容：</a:t>
            </a:r>
            <a:endParaRPr lang="en-US" altLang="zh-CN" sz="2400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sym typeface="+mn-ea"/>
              </a:rPr>
              <a:t>特殊签订要求：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sym typeface="+mn-ea"/>
              </a:rPr>
              <a:t>如，仅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sym typeface="+mn-ea"/>
              </a:rPr>
              <a:t>受试者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sym typeface="+mn-ea"/>
              </a:rPr>
              <a:t>本人签署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sym typeface="+mn-ea"/>
              </a:rPr>
              <a:t>/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sym typeface="+mn-ea"/>
              </a:rPr>
              <a:t>特定情况下可由法定代理人或家属代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sym typeface="+mn-ea"/>
              </a:rPr>
              <a:t>签</a:t>
            </a:r>
            <a:endParaRPr lang="en-US" altLang="zh-CN" sz="2400" dirty="0" smtClean="0">
              <a:solidFill>
                <a:srgbClr val="FF0000"/>
              </a:solidFill>
              <a:latin typeface="+mn-ea"/>
            </a:endParaRPr>
          </a:p>
          <a:p>
            <a:pPr marL="800100" lvl="1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sym typeface="+mn-ea"/>
              </a:rPr>
              <a:t>重新获取知情同意的规定及要求：</a:t>
            </a:r>
            <a:endParaRPr lang="en-US" altLang="zh-CN" sz="2400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sym typeface="+mn-ea"/>
              </a:rPr>
              <a:t>受试者撤回知情同意（后）的规定：</a:t>
            </a:r>
            <a:endParaRPr lang="en-US" altLang="zh-CN" sz="2400" dirty="0" smtClean="0">
              <a:latin typeface="+mn-ea"/>
            </a:endParaRPr>
          </a:p>
          <a:p>
            <a:endParaRPr lang="en-US" altLang="zh-CN" sz="2400" dirty="0" smtClean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1059" y="1718101"/>
            <a:ext cx="1162094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知情同意内容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40000"/>
          </a:bodyPr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4265" dirty="0">
                <a:latin typeface="+mn-ea"/>
                <a:sym typeface="+mn-ea"/>
              </a:rPr>
              <a:t>风险与</a:t>
            </a:r>
            <a:r>
              <a:rPr lang="zh-CN" altLang="en-US" sz="4265" dirty="0" smtClean="0">
                <a:latin typeface="+mn-ea"/>
                <a:sym typeface="+mn-ea"/>
              </a:rPr>
              <a:t>不适</a:t>
            </a:r>
            <a:endParaRPr lang="en-US" altLang="zh-CN" sz="4265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4265" dirty="0">
                <a:latin typeface="+mn-ea"/>
                <a:sym typeface="+mn-ea"/>
              </a:rPr>
              <a:t>预期获益</a:t>
            </a:r>
            <a:endParaRPr lang="en-US" altLang="zh-CN" sz="4265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4265" dirty="0">
                <a:latin typeface="+mn-ea"/>
                <a:sym typeface="+mn-ea"/>
              </a:rPr>
              <a:t>医疗保护</a:t>
            </a:r>
            <a:endParaRPr lang="en-US" altLang="zh-CN" sz="4265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4265" dirty="0">
                <a:latin typeface="+mn-ea"/>
                <a:sym typeface="+mn-ea"/>
              </a:rPr>
              <a:t>备选治疗</a:t>
            </a:r>
            <a:endParaRPr lang="en-US" altLang="zh-CN" sz="4265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4265" dirty="0">
                <a:latin typeface="+mn-ea"/>
                <a:sym typeface="+mn-ea"/>
              </a:rPr>
              <a:t>赔偿、补偿、研究费用、</a:t>
            </a:r>
            <a:r>
              <a:rPr lang="zh-CN" altLang="en-US" sz="4265" dirty="0" smtClean="0">
                <a:latin typeface="+mn-ea"/>
                <a:sym typeface="+mn-ea"/>
              </a:rPr>
              <a:t>保险</a:t>
            </a:r>
            <a:endParaRPr lang="en-US" altLang="zh-CN" sz="4265" dirty="0" smtClean="0"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4265" dirty="0">
                <a:latin typeface="+mn-ea"/>
                <a:sym typeface="+mn-ea"/>
              </a:rPr>
              <a:t>保密性医疗保护</a:t>
            </a:r>
            <a:endParaRPr lang="en-US" altLang="zh-CN" sz="4265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4265" dirty="0">
                <a:latin typeface="+mn-ea"/>
                <a:sym typeface="+mn-ea"/>
              </a:rPr>
              <a:t>自愿性</a:t>
            </a:r>
            <a:endParaRPr lang="en-US" altLang="zh-CN" sz="4265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4265" dirty="0">
                <a:latin typeface="+mn-ea"/>
                <a:sym typeface="+mn-ea"/>
              </a:rPr>
              <a:t>样本适用范围及时限</a:t>
            </a:r>
            <a:endParaRPr lang="en-US" altLang="zh-CN" sz="4265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4265" dirty="0">
                <a:latin typeface="+mn-ea"/>
                <a:sym typeface="+mn-ea"/>
              </a:rPr>
              <a:t>发生损害后的治疗措施及费用</a:t>
            </a:r>
            <a:endParaRPr lang="en-US" altLang="zh-CN" sz="4265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4265" dirty="0">
                <a:latin typeface="+mn-ea"/>
                <a:sym typeface="+mn-ea"/>
              </a:rPr>
              <a:t>中途退出等受试者</a:t>
            </a:r>
            <a:r>
              <a:rPr lang="zh-CN" altLang="en-US" sz="4265" dirty="0" smtClean="0">
                <a:latin typeface="+mn-ea"/>
                <a:sym typeface="+mn-ea"/>
              </a:rPr>
              <a:t>权利</a:t>
            </a:r>
            <a:endParaRPr lang="en-US" altLang="zh-CN" sz="4265" dirty="0">
              <a:latin typeface="+mn-ea"/>
            </a:endParaRPr>
          </a:p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7487" y="1194031"/>
            <a:ext cx="6096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>
              <a:latin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弱势群体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latin typeface="+mn-ea"/>
                <a:sym typeface="+mn-ea"/>
              </a:rPr>
              <a:t>是否涉及弱势群体：</a:t>
            </a:r>
            <a:endParaRPr lang="en-US" altLang="zh-CN" sz="28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latin typeface="+mn-ea"/>
                <a:sym typeface="+mn-ea"/>
              </a:rPr>
              <a:t>涉及种类：</a:t>
            </a:r>
            <a:endParaRPr lang="en-US" altLang="zh-CN" sz="28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latin typeface="+mn-ea"/>
                <a:sym typeface="+mn-ea"/>
              </a:rPr>
              <a:t>必须纳入原因：</a:t>
            </a:r>
            <a:endParaRPr lang="en-US" altLang="zh-CN" sz="28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latin typeface="+mn-ea"/>
                <a:sym typeface="+mn-ea"/>
              </a:rPr>
              <a:t>保护措施：</a:t>
            </a:r>
            <a:endParaRPr lang="en-US" altLang="zh-CN" sz="28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latin typeface="+mn-ea"/>
                <a:sym typeface="+mn-ea"/>
              </a:rPr>
              <a:t>知情同意的签署要求等</a:t>
            </a:r>
            <a:r>
              <a:rPr lang="zh-CN" altLang="en-US" sz="2800" dirty="0">
                <a:latin typeface="+mn-ea"/>
                <a:sym typeface="+mn-ea"/>
              </a:rPr>
              <a:t>：</a:t>
            </a:r>
            <a:endParaRPr lang="en-US" altLang="zh-CN" sz="2800" dirty="0" smtClean="0">
              <a:latin typeface="+mn-ea"/>
            </a:endParaRPr>
          </a:p>
          <a:p>
            <a:endParaRPr lang="en-US" altLang="zh-CN" sz="2800" dirty="0" smtClean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3965" y="1886857"/>
            <a:ext cx="7458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 bwMode="auto">
          <a:xfrm>
            <a:off x="1524822" y="2920999"/>
            <a:ext cx="9144000" cy="1470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>
              <a:lnSpc>
                <a:spcPct val="200000"/>
              </a:lnSpc>
              <a:defRPr/>
            </a:pPr>
            <a:r>
              <a:rPr lang="zh-CN" altLang="en-US" sz="4400" b="1" kern="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望各位</a:t>
            </a:r>
            <a:r>
              <a:rPr lang="zh-CN" altLang="en-US" sz="4400" b="1" kern="0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专家们提出</a:t>
            </a:r>
            <a:r>
              <a:rPr lang="zh-CN" altLang="en-US" sz="4400" b="1" kern="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宝贵意见，谢谢！</a:t>
            </a:r>
            <a:endParaRPr lang="en-US" altLang="zh-CN" sz="4400" b="1" kern="0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US" altLang="zh-CN" sz="36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Thanks for experts advice</a:t>
            </a:r>
            <a:r>
              <a:rPr lang="zh-CN" altLang="en-US" sz="36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！</a:t>
            </a:r>
            <a:r>
              <a:rPr lang="en-US" altLang="zh-CN" sz="36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3600" b="1" kern="0" dirty="0">
              <a:solidFill>
                <a:schemeClr val="tx2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05840" y="963930"/>
            <a:ext cx="10363200" cy="1470025"/>
          </a:xfrm>
        </p:spPr>
        <p:txBody>
          <a:bodyPr>
            <a:normAutofit/>
          </a:bodyPr>
          <a:lstStyle/>
          <a:p>
            <a:r>
              <a:rPr lang="zh-CN" altLang="en-US" sz="3200" b="1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伦理审查  项目汇报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965" y="2354580"/>
            <a:ext cx="8534400" cy="1752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受理</a:t>
            </a:r>
            <a:r>
              <a:rPr lang="zh-CN" altLang="en-US" sz="28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号： 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详见受理通知，如，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2021-03-001</a:t>
            </a:r>
            <a:endParaRPr lang="en-US" altLang="zh-CN" sz="2800" b="1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项目名称：</a:t>
            </a:r>
            <a:endParaRPr lang="en-US" altLang="zh-CN" sz="2800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59305" y="4107180"/>
            <a:ext cx="7795260" cy="175323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申办单位：</a:t>
            </a:r>
            <a:endParaRPr lang="en-US" altLang="zh-CN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承担科室</a:t>
            </a:r>
            <a:r>
              <a:rPr lang="zh-CN" altLang="en-US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lang="en-US" altLang="zh-CN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主要研究者</a:t>
            </a:r>
            <a:r>
              <a:rPr lang="zh-CN" altLang="en-US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lang="en-US" altLang="zh-CN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 smtClean="0">
                <a:solidFill>
                  <a:srgbClr val="002060"/>
                </a:solidFill>
                <a:latin typeface="Calibri" panose="020F0502020204030204" pitchFamily="34" charset="0"/>
                <a:ea typeface="华文行楷" panose="02010800040101010101" pitchFamily="2" charset="-122"/>
                <a:sym typeface="+mn-ea"/>
              </a:rPr>
              <a:t>研究概况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+mn-ea"/>
                <a:sym typeface="+mn-ea"/>
              </a:rPr>
              <a:t>项目</a:t>
            </a:r>
            <a:r>
              <a:rPr lang="zh-CN" altLang="en-US" sz="2800" dirty="0" smtClean="0">
                <a:latin typeface="+mn-ea"/>
                <a:sym typeface="+mn-ea"/>
              </a:rPr>
              <a:t>类型：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+mn-ea"/>
              </a:rPr>
              <a:t>填写药物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+mn-ea"/>
              </a:rPr>
              <a:t>分期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+mn-ea"/>
              </a:rPr>
              <a:t>/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+mn-ea"/>
              </a:rPr>
              <a:t>器械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+mn-ea"/>
              </a:rPr>
              <a:t>类别</a:t>
            </a:r>
            <a:endParaRPr lang="en-US" altLang="zh-CN" sz="2800" dirty="0" smtClean="0">
              <a:solidFill>
                <a:srgbClr val="FF000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latin typeface="+mn-ea"/>
                <a:sym typeface="+mn-ea"/>
              </a:rPr>
              <a:t>药物</a:t>
            </a:r>
            <a:r>
              <a:rPr lang="en-US" altLang="zh-CN" sz="2800" dirty="0" smtClean="0">
                <a:latin typeface="+mn-ea"/>
                <a:sym typeface="+mn-ea"/>
              </a:rPr>
              <a:t>/</a:t>
            </a:r>
            <a:r>
              <a:rPr lang="zh-CN" altLang="en-US" sz="2800" dirty="0" smtClean="0">
                <a:latin typeface="+mn-ea"/>
                <a:sym typeface="+mn-ea"/>
              </a:rPr>
              <a:t>器械</a:t>
            </a:r>
            <a:r>
              <a:rPr lang="en-US" altLang="zh-CN" sz="2800" dirty="0" smtClean="0">
                <a:latin typeface="+mn-ea"/>
                <a:sym typeface="+mn-ea"/>
              </a:rPr>
              <a:t>/</a:t>
            </a:r>
            <a:r>
              <a:rPr lang="zh-CN" altLang="en-US" sz="2800" dirty="0" smtClean="0">
                <a:latin typeface="+mn-ea"/>
                <a:sym typeface="+mn-ea"/>
              </a:rPr>
              <a:t>技术名称：</a:t>
            </a:r>
            <a:endParaRPr lang="en-US" altLang="zh-CN" sz="28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+mn-ea"/>
                <a:sym typeface="+mn-ea"/>
              </a:rPr>
              <a:t>申办方：</a:t>
            </a:r>
            <a:endParaRPr lang="en-US" altLang="zh-CN" sz="2800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>
                <a:latin typeface="+mn-ea"/>
                <a:sym typeface="+mn-ea"/>
              </a:rPr>
              <a:t>CRO</a:t>
            </a:r>
            <a:r>
              <a:rPr lang="zh-CN" altLang="en-US" sz="2800" dirty="0">
                <a:latin typeface="+mn-ea"/>
                <a:sym typeface="+mn-ea"/>
              </a:rPr>
              <a:t>公司：</a:t>
            </a:r>
            <a:endParaRPr lang="en-US" altLang="zh-CN" sz="2800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latin typeface="+mn-ea"/>
                <a:sym typeface="+mn-ea"/>
              </a:rPr>
              <a:t>项目</a:t>
            </a:r>
            <a:r>
              <a:rPr lang="zh-CN" altLang="en-US" sz="2800" dirty="0">
                <a:latin typeface="+mn-ea"/>
                <a:sym typeface="+mn-ea"/>
              </a:rPr>
              <a:t>性质（多中心</a:t>
            </a:r>
            <a:r>
              <a:rPr lang="en-US" altLang="zh-CN" sz="2800" dirty="0">
                <a:latin typeface="+mn-ea"/>
                <a:sym typeface="+mn-ea"/>
              </a:rPr>
              <a:t>/</a:t>
            </a:r>
            <a:r>
              <a:rPr lang="zh-CN" altLang="en-US" sz="2800" dirty="0">
                <a:latin typeface="+mn-ea"/>
                <a:sym typeface="+mn-ea"/>
              </a:rPr>
              <a:t>单中心</a:t>
            </a:r>
            <a:r>
              <a:rPr lang="zh-CN" altLang="en-US" sz="2800" dirty="0" smtClean="0">
                <a:latin typeface="+mn-ea"/>
                <a:sym typeface="+mn-ea"/>
              </a:rPr>
              <a:t>）：</a:t>
            </a:r>
            <a:endParaRPr lang="en-US" altLang="zh-CN" sz="2800" dirty="0">
              <a:latin typeface="+mn-ea"/>
            </a:endParaRPr>
          </a:p>
          <a:p>
            <a:endParaRPr lang="en-US" altLang="zh-CN" sz="2800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30172" y="447090"/>
            <a:ext cx="2190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GCP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项目适用本页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 smtClean="0">
                <a:solidFill>
                  <a:srgbClr val="002060"/>
                </a:solidFill>
                <a:latin typeface="Calibri" panose="020F0502020204030204" pitchFamily="34" charset="0"/>
                <a:ea typeface="华文行楷" panose="02010800040101010101" pitchFamily="2" charset="-122"/>
                <a:sym typeface="+mn-ea"/>
              </a:rPr>
              <a:t>研究概况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+mn-ea"/>
                <a:sym typeface="+mn-ea"/>
              </a:rPr>
              <a:t>项目</a:t>
            </a:r>
            <a:r>
              <a:rPr lang="zh-CN" altLang="en-US" dirty="0" smtClean="0">
                <a:latin typeface="+mn-ea"/>
                <a:sym typeface="+mn-ea"/>
              </a:rPr>
              <a:t>类型：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科研</a:t>
            </a:r>
            <a:r>
              <a:rPr lang="zh-CN" altLang="en-US" dirty="0">
                <a:solidFill>
                  <a:srgbClr val="FF0000"/>
                </a:solidFill>
                <a:latin typeface="+mn-ea"/>
                <a:sym typeface="+mn-ea"/>
              </a:rPr>
              <a:t>课题</a:t>
            </a:r>
            <a:r>
              <a:rPr lang="en-US" altLang="zh-CN" dirty="0">
                <a:solidFill>
                  <a:srgbClr val="FF0000"/>
                </a:solidFill>
                <a:latin typeface="+mn-ea"/>
                <a:sym typeface="+mn-ea"/>
              </a:rPr>
              <a:t>/</a:t>
            </a:r>
            <a:r>
              <a:rPr lang="zh-CN" altLang="en-US" dirty="0">
                <a:solidFill>
                  <a:srgbClr val="FF0000"/>
                </a:solidFill>
                <a:latin typeface="+mn-ea"/>
                <a:sym typeface="+mn-ea"/>
              </a:rPr>
              <a:t>研究者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发起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sym typeface="+mn-ea"/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sym typeface="+mn-ea"/>
              </a:rPr>
              <a:t>新技术</a:t>
            </a:r>
            <a:endParaRPr lang="en-US" altLang="zh-CN" dirty="0" smtClean="0">
              <a:solidFill>
                <a:srgbClr val="FF000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n-ea"/>
                <a:sym typeface="+mn-ea"/>
              </a:rPr>
              <a:t>技术名称：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+mn-ea"/>
                <a:sym typeface="+mn-ea"/>
              </a:rPr>
              <a:t>申办方：</a:t>
            </a:r>
            <a:endParaRPr lang="en-US" altLang="zh-CN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>
                <a:latin typeface="+mn-ea"/>
                <a:sym typeface="+mn-ea"/>
              </a:rPr>
              <a:t>CRO</a:t>
            </a:r>
            <a:r>
              <a:rPr lang="zh-CN" altLang="en-US" dirty="0">
                <a:latin typeface="+mn-ea"/>
                <a:sym typeface="+mn-ea"/>
              </a:rPr>
              <a:t>公司：</a:t>
            </a:r>
            <a:endParaRPr lang="en-US" altLang="zh-CN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n-ea"/>
                <a:sym typeface="+mn-ea"/>
              </a:rPr>
              <a:t>课题来源：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n-ea"/>
                <a:sym typeface="+mn-ea"/>
              </a:rPr>
              <a:t>赞助方：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dirty="0">
                <a:latin typeface="+mn-ea"/>
                <a:sym typeface="+mn-ea"/>
              </a:rPr>
              <a:t>项目性质（多中心</a:t>
            </a:r>
            <a:r>
              <a:rPr lang="en-US" altLang="zh-CN" dirty="0">
                <a:latin typeface="+mn-ea"/>
                <a:sym typeface="+mn-ea"/>
              </a:rPr>
              <a:t>/</a:t>
            </a:r>
            <a:r>
              <a:rPr lang="zh-CN" altLang="en-US" dirty="0">
                <a:latin typeface="+mn-ea"/>
                <a:sym typeface="+mn-ea"/>
              </a:rPr>
              <a:t>单中心</a:t>
            </a:r>
            <a:r>
              <a:rPr lang="zh-CN" altLang="en-US" dirty="0" smtClean="0">
                <a:latin typeface="+mn-ea"/>
                <a:sym typeface="+mn-ea"/>
              </a:rPr>
              <a:t>）：</a:t>
            </a:r>
            <a:endParaRPr lang="en-US" altLang="zh-CN" dirty="0">
              <a:latin typeface="+mn-ea"/>
            </a:endParaRPr>
          </a:p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67544" y="549246"/>
            <a:ext cx="2162628" cy="33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endParaRPr lang="zh-CN" altLang="zh-CN" sz="12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2845" y="1583376"/>
            <a:ext cx="1059542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CN" sz="2400" b="1" dirty="0"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13295" y="443467"/>
            <a:ext cx="2190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项目适用本页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试验用药物</a:t>
            </a:r>
            <a:r>
              <a:rPr lang="en-US" altLang="zh-CN" sz="533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/</a:t>
            </a:r>
            <a:r>
              <a:rPr lang="zh-CN" altLang="en-US" sz="533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器械信息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800" b="1" dirty="0">
                <a:latin typeface="+mn-ea"/>
                <a:sym typeface="+mn-ea"/>
              </a:rPr>
              <a:t>试验</a:t>
            </a:r>
            <a:r>
              <a:rPr lang="zh-CN" altLang="en-US" sz="1800" b="1" dirty="0" smtClean="0">
                <a:latin typeface="+mn-ea"/>
                <a:sym typeface="+mn-ea"/>
              </a:rPr>
              <a:t>药物</a:t>
            </a:r>
            <a:r>
              <a:rPr lang="en-US" altLang="zh-CN" sz="1800" b="1" dirty="0" smtClean="0">
                <a:latin typeface="+mn-ea"/>
                <a:sym typeface="+mn-ea"/>
              </a:rPr>
              <a:t>/</a:t>
            </a:r>
            <a:r>
              <a:rPr lang="zh-CN" altLang="en-US" sz="1800" b="1" dirty="0" smtClean="0">
                <a:latin typeface="+mn-ea"/>
                <a:sym typeface="+mn-ea"/>
              </a:rPr>
              <a:t>器械</a:t>
            </a:r>
            <a:endParaRPr lang="en-US" altLang="zh-CN" sz="1800" b="1" dirty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+mn-ea"/>
                <a:sym typeface="+mn-ea"/>
              </a:rPr>
              <a:t>药物</a:t>
            </a:r>
            <a:r>
              <a:rPr lang="en-US" altLang="zh-CN" sz="1800" dirty="0">
                <a:latin typeface="+mn-ea"/>
                <a:sym typeface="+mn-ea"/>
              </a:rPr>
              <a:t>/</a:t>
            </a:r>
            <a:r>
              <a:rPr lang="zh-CN" altLang="en-US" sz="1800" dirty="0">
                <a:latin typeface="+mn-ea"/>
                <a:sym typeface="+mn-ea"/>
              </a:rPr>
              <a:t>器械</a:t>
            </a:r>
            <a:r>
              <a:rPr lang="zh-CN" altLang="en-US" sz="1800" dirty="0" smtClean="0">
                <a:latin typeface="+mn-ea"/>
                <a:sym typeface="+mn-ea"/>
              </a:rPr>
              <a:t>名称：</a:t>
            </a:r>
            <a:endParaRPr lang="en-US" altLang="zh-CN" sz="1800" dirty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+mn-ea"/>
                <a:sym typeface="+mn-ea"/>
              </a:rPr>
              <a:t>有效成分：</a:t>
            </a:r>
            <a:endParaRPr lang="en-US" altLang="zh-CN" sz="1800" dirty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+mn-ea"/>
                <a:sym typeface="+mn-ea"/>
              </a:rPr>
              <a:t>生产</a:t>
            </a:r>
            <a:r>
              <a:rPr lang="zh-CN" altLang="en-US" sz="1800" dirty="0" smtClean="0">
                <a:latin typeface="+mn-ea"/>
                <a:sym typeface="+mn-ea"/>
              </a:rPr>
              <a:t>单位：</a:t>
            </a:r>
            <a:endParaRPr lang="en-US" altLang="zh-CN" sz="1800" dirty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+mn-ea"/>
                <a:sym typeface="+mn-ea"/>
              </a:rPr>
              <a:t>生产</a:t>
            </a:r>
            <a:r>
              <a:rPr lang="zh-CN" altLang="en-US" sz="1800" dirty="0" smtClean="0">
                <a:latin typeface="+mn-ea"/>
                <a:sym typeface="+mn-ea"/>
              </a:rPr>
              <a:t>批号：</a:t>
            </a:r>
            <a:endParaRPr lang="en-US" altLang="zh-CN" sz="1800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+mn-ea"/>
                <a:sym typeface="+mn-ea"/>
              </a:rPr>
              <a:t>规格：</a:t>
            </a:r>
            <a:endParaRPr lang="en-US" altLang="zh-CN" sz="1800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+mn-ea"/>
                <a:sym typeface="+mn-ea"/>
              </a:rPr>
              <a:t>方案规定的使用剂量：</a:t>
            </a:r>
            <a:endParaRPr lang="en-US" altLang="zh-CN" sz="18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latin typeface="+mn-ea"/>
                <a:sym typeface="+mn-ea"/>
              </a:rPr>
              <a:t>对照药物</a:t>
            </a:r>
            <a:r>
              <a:rPr lang="en-US" altLang="zh-CN" sz="1800" b="1" dirty="0" smtClean="0">
                <a:latin typeface="+mn-ea"/>
                <a:sym typeface="+mn-ea"/>
              </a:rPr>
              <a:t>/</a:t>
            </a:r>
            <a:r>
              <a:rPr lang="zh-CN" altLang="en-US" sz="1800" b="1" dirty="0" smtClean="0">
                <a:latin typeface="+mn-ea"/>
                <a:sym typeface="+mn-ea"/>
              </a:rPr>
              <a:t>器械</a:t>
            </a:r>
            <a:endParaRPr lang="en-US" altLang="zh-CN" sz="1800" b="1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+mn-ea"/>
                <a:sym typeface="+mn-ea"/>
              </a:rPr>
              <a:t>是否上市：</a:t>
            </a:r>
            <a:endParaRPr lang="en-US" altLang="zh-CN" sz="1800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+mn-ea"/>
                <a:sym typeface="+mn-ea"/>
              </a:rPr>
              <a:t>批准上市的适应症：</a:t>
            </a:r>
            <a:endParaRPr lang="en-US" altLang="zh-CN" sz="18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800" dirty="0">
              <a:latin typeface="+mn-ea"/>
            </a:endParaRPr>
          </a:p>
          <a:p>
            <a:endParaRPr lang="zh-CN" altLang="en-US" sz="1800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2845" y="1187348"/>
            <a:ext cx="74586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研究团队名单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02685" y="2096106"/>
          <a:ext cx="10767955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5704"/>
                <a:gridCol w="1896824"/>
                <a:gridCol w="1988458"/>
                <a:gridCol w="2597405"/>
                <a:gridCol w="3469564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序号</a:t>
                      </a:r>
                      <a:endParaRPr lang="zh-CN" altLang="en-US" sz="2000" dirty="0" smtClean="0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研究者姓名</a:t>
                      </a:r>
                      <a:endParaRPr lang="zh-CN" altLang="en-US" sz="2000" dirty="0" smtClean="0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专业背景</a:t>
                      </a:r>
                      <a:endParaRPr lang="zh-CN" altLang="en-US" sz="2000" dirty="0" smtClean="0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是否获得</a:t>
                      </a:r>
                      <a:r>
                        <a:rPr lang="en-US" altLang="zh-CN" sz="2000" dirty="0" smtClean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GCP</a:t>
                      </a:r>
                      <a:r>
                        <a:rPr lang="zh-CN" altLang="en-US" sz="2000" dirty="0" smtClean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证书</a:t>
                      </a:r>
                      <a:endParaRPr lang="zh-CN" altLang="en-US" sz="2000" dirty="0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负责事项</a:t>
                      </a:r>
                      <a:endParaRPr lang="zh-CN" altLang="en-US" sz="2000" dirty="0" smtClean="0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4828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4408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研究中心名单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4508" y="2160390"/>
          <a:ext cx="11182985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4585"/>
                <a:gridCol w="4354286"/>
                <a:gridCol w="3012124"/>
                <a:gridCol w="2691989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序号</a:t>
                      </a:r>
                      <a:endParaRPr lang="zh-CN" altLang="en-US" dirty="0" smtClean="0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研究中心名称</a:t>
                      </a:r>
                      <a:endParaRPr lang="zh-CN" altLang="en-US" dirty="0" smtClean="0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主要研究者</a:t>
                      </a:r>
                      <a:endParaRPr lang="zh-CN" altLang="en-US" dirty="0" smtClean="0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dirty="0" smtClean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参与</a:t>
                      </a:r>
                      <a:r>
                        <a:rPr lang="en-US" altLang="zh-CN" dirty="0" smtClean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/</a:t>
                      </a:r>
                      <a:r>
                        <a:rPr lang="zh-CN" altLang="en-US" dirty="0" smtClean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组长</a:t>
                      </a:r>
                      <a:endParaRPr lang="zh-CN" altLang="en-US" dirty="0">
                        <a:solidFill>
                          <a:srgbClr val="00206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48289">
                <a:tc>
                  <a:txBody>
                    <a:bodyPr/>
                    <a:lstStyle/>
                    <a:p>
                      <a:pPr fontAlgn="ctr"/>
                      <a:endParaRPr lang="zh-CN" altLang="en-US" dirty="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dirty="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dirty="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dirty="0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dirty="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dirty="0"/>
                    </a:p>
                  </a:txBody>
                  <a:tcPr anchor="ctr" anchorCtr="0"/>
                </a:tc>
              </a:tr>
              <a:tr h="244083">
                <a:tc>
                  <a:txBody>
                    <a:bodyPr/>
                    <a:lstStyle/>
                    <a:p>
                      <a:pPr fontAlgn="ctr"/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dirty="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dirty="0"/>
                    </a:p>
                  </a:txBody>
                  <a:tcPr anchor="ctr" anchorCtr="0"/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dirty="0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dirty="0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研究背景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+mn-ea"/>
                <a:sym typeface="+mn-ea"/>
              </a:rPr>
              <a:t>动物实验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endParaRPr lang="en-US" altLang="zh-CN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+mn-ea"/>
                <a:sym typeface="+mn-ea"/>
              </a:rPr>
              <a:t>文献基础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endParaRPr lang="en-US" altLang="zh-CN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+mn-ea"/>
                <a:sym typeface="+mn-ea"/>
              </a:rPr>
              <a:t>临床前研究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endParaRPr lang="en-US" altLang="zh-CN" dirty="0"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+mn-ea"/>
                <a:sym typeface="+mn-ea"/>
              </a:rPr>
              <a:t>前期研究结果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12845" y="1701129"/>
            <a:ext cx="309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defRPr/>
            </a:pP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5330" kern="100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研究意义及必要性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aee97437-d80a-4d43-aaf3-726e18f7740b}"/>
</p:tagLst>
</file>

<file path=ppt/tags/tag2.xml><?xml version="1.0" encoding="utf-8"?>
<p:tagLst xmlns:p="http://schemas.openxmlformats.org/presentationml/2006/main">
  <p:tag name="KSO_WM_UNIT_TABLE_BEAUTIFY" val="smartTable{86585620-01c6-4d26-89d4-e73adb1fb4f5}"/>
</p:tagLst>
</file>

<file path=ppt/theme/theme1.xml><?xml version="1.0" encoding="utf-8"?>
<a:theme xmlns:a="http://schemas.openxmlformats.org/drawingml/2006/main" name="医院PPT新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WPS 演示</Application>
  <PresentationFormat>宽屏</PresentationFormat>
  <Paragraphs>175</Paragraphs>
  <Slides>19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隶书</vt:lpstr>
      <vt:lpstr>微软雅黑</vt:lpstr>
      <vt:lpstr>Calibri</vt:lpstr>
      <vt:lpstr>华文行楷</vt:lpstr>
      <vt:lpstr>楷体</vt:lpstr>
      <vt:lpstr>华文中宋</vt:lpstr>
      <vt:lpstr>Arial Unicode MS</vt:lpstr>
      <vt:lpstr>方正姚体</vt:lpstr>
      <vt:lpstr>黑体</vt:lpstr>
      <vt:lpstr>医院PPT新版</vt:lpstr>
      <vt:lpstr>PowerPoint 演示文稿</vt:lpstr>
      <vt:lpstr>伦理审查  项目汇报</vt:lpstr>
      <vt:lpstr>研究概况</vt:lpstr>
      <vt:lpstr>研究概况</vt:lpstr>
      <vt:lpstr>试验用药物/器械信息</vt:lpstr>
      <vt:lpstr>研究团队名单</vt:lpstr>
      <vt:lpstr>研究中心名单</vt:lpstr>
      <vt:lpstr>研究背景</vt:lpstr>
      <vt:lpstr>研究意义及必要性</vt:lpstr>
      <vt:lpstr>研究内容</vt:lpstr>
      <vt:lpstr>研究设计</vt:lpstr>
      <vt:lpstr>研究设计</vt:lpstr>
      <vt:lpstr>研究进展计划</vt:lpstr>
      <vt:lpstr>研究成果及表现形式</vt:lpstr>
      <vt:lpstr>受试者招募方式</vt:lpstr>
      <vt:lpstr>获取受试者知情同意过程</vt:lpstr>
      <vt:lpstr>知情同意内容</vt:lpstr>
      <vt:lpstr>弱势群体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研究简介</dc:title>
  <dc:creator>张倩</dc:creator>
  <cp:lastModifiedBy>Coney</cp:lastModifiedBy>
  <cp:revision>30</cp:revision>
  <dcterms:created xsi:type="dcterms:W3CDTF">2018-04-09T08:39:00Z</dcterms:created>
  <dcterms:modified xsi:type="dcterms:W3CDTF">2021-08-03T00:49:23Z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